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1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FD2"/>
    <a:srgbClr val="2A89C4"/>
    <a:srgbClr val="5695CE"/>
    <a:srgbClr val="F5C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3" autoAdjust="0"/>
    <p:restoredTop sz="93707" autoAdjust="0"/>
  </p:normalViewPr>
  <p:slideViewPr>
    <p:cSldViewPr>
      <p:cViewPr>
        <p:scale>
          <a:sx n="118" d="100"/>
          <a:sy n="118" d="100"/>
        </p:scale>
        <p:origin x="-4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105" cy="497047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05" y="1"/>
            <a:ext cx="2950105" cy="497047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05383902-0BCB-4779-ADBC-B9C8C1DD48BA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93"/>
            <a:ext cx="2950105" cy="497046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05" y="9440693"/>
            <a:ext cx="2950105" cy="497046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66657165-DAC6-416C-98BA-B0F7486B1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4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7F565F22-37A5-45D0-93E8-7991A0B6896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888" tIns="45944" rIns="91888" bIns="459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973102F2-021F-4B76-A74B-24FB8DF5E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4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7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2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35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5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3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8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3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3B395-381F-476F-86B8-D4BD3D5174B9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B4F5-0432-4B2B-831C-FFD2AFCBE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0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430" cy="1916832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/>
          <a:stretch/>
        </p:blipFill>
        <p:spPr>
          <a:xfrm>
            <a:off x="215900" y="5733256"/>
            <a:ext cx="8804772" cy="980728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7245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.pitkethly@lawworks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works.org.uk/solicitors-and-volunteers/resources/lawworks-practice-guidance-house-solicitors-and-pro-bon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LawWorks</a:t>
            </a:r>
            <a:br>
              <a:rPr lang="en-GB" sz="4800" b="1" dirty="0" smtClean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In-House Pro Bono: Challenges and Opportunities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840760" cy="1752600"/>
          </a:xfrm>
        </p:spPr>
        <p:txBody>
          <a:bodyPr>
            <a:normAutofit lnSpcReduction="10000"/>
          </a:bodyPr>
          <a:lstStyle/>
          <a:p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Regulatory guidance and future developments</a:t>
            </a:r>
          </a:p>
          <a:p>
            <a:r>
              <a:rPr lang="en-GB" sz="2400" i="1" dirty="0" smtClean="0">
                <a:solidFill>
                  <a:schemeClr val="tx1"/>
                </a:solidFill>
              </a:rPr>
              <a:t>Richard Pitkethly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430" cy="1916832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/>
          <a:stretch/>
        </p:blipFill>
        <p:spPr>
          <a:xfrm>
            <a:off x="215900" y="5733256"/>
            <a:ext cx="8804772" cy="980728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7708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Richard Pitkethly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70C0"/>
                </a:solidFill>
              </a:rPr>
              <a:t>0207 </a:t>
            </a:r>
            <a:r>
              <a:rPr lang="en-GB" dirty="0" smtClean="0">
                <a:solidFill>
                  <a:srgbClr val="0070C0"/>
                </a:solidFill>
              </a:rPr>
              <a:t>092 </a:t>
            </a:r>
            <a:r>
              <a:rPr lang="en-GB" dirty="0">
                <a:solidFill>
                  <a:srgbClr val="0070C0"/>
                </a:solidFill>
              </a:rPr>
              <a:t>3950 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>
                <a:hlinkClick r:id="rId2"/>
              </a:rPr>
              <a:t>richard.pitkethly@lawworks.org.uk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6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13732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GB" sz="5100" dirty="0" smtClean="0">
                <a:solidFill>
                  <a:prstClr val="black"/>
                </a:solidFill>
              </a:rPr>
              <a:t>In-house (and private practice) </a:t>
            </a:r>
            <a:r>
              <a:rPr lang="en-GB" sz="5100" smtClean="0">
                <a:solidFill>
                  <a:prstClr val="black"/>
                </a:solidFill>
              </a:rPr>
              <a:t>solicitors do </a:t>
            </a:r>
            <a:r>
              <a:rPr lang="en-GB" sz="5100" dirty="0" smtClean="0">
                <a:solidFill>
                  <a:prstClr val="black"/>
                </a:solidFill>
              </a:rPr>
              <a:t>not tend to have authorisation and limitations on their practice at the forefront of their mind   </a:t>
            </a:r>
          </a:p>
          <a:p>
            <a:pPr lvl="0"/>
            <a:r>
              <a:rPr lang="en-GB" sz="5100" dirty="0" smtClean="0">
                <a:solidFill>
                  <a:prstClr val="black"/>
                </a:solidFill>
              </a:rPr>
              <a:t>Many pro bono opportunities for in-house solicitors in the LSA, </a:t>
            </a:r>
            <a:r>
              <a:rPr lang="en-GB" sz="5100" i="1" dirty="0" smtClean="0">
                <a:solidFill>
                  <a:prstClr val="black"/>
                </a:solidFill>
              </a:rPr>
              <a:t>however</a:t>
            </a:r>
            <a:r>
              <a:rPr lang="en-GB" sz="5100" dirty="0" smtClean="0">
                <a:solidFill>
                  <a:prstClr val="black"/>
                </a:solidFill>
              </a:rPr>
              <a:t> … </a:t>
            </a:r>
          </a:p>
          <a:p>
            <a:pPr lvl="0"/>
            <a:r>
              <a:rPr lang="en-GB" sz="5100" dirty="0" smtClean="0">
                <a:solidFill>
                  <a:prstClr val="black"/>
                </a:solidFill>
              </a:rPr>
              <a:t>Current SRA rules can be overly </a:t>
            </a:r>
            <a:r>
              <a:rPr lang="en-GB" sz="5100" dirty="0">
                <a:solidFill>
                  <a:prstClr val="black"/>
                </a:solidFill>
              </a:rPr>
              <a:t>restrictive </a:t>
            </a:r>
            <a:r>
              <a:rPr lang="en-GB" sz="5100" dirty="0" smtClean="0">
                <a:solidFill>
                  <a:prstClr val="black"/>
                </a:solidFill>
              </a:rPr>
              <a:t>and complicated </a:t>
            </a:r>
          </a:p>
          <a:p>
            <a:pPr lvl="0"/>
            <a:r>
              <a:rPr lang="en-GB" sz="5100" dirty="0" smtClean="0">
                <a:solidFill>
                  <a:prstClr val="black"/>
                </a:solidFill>
              </a:rPr>
              <a:t>SRA rules not always drafted with pro bono in mind – </a:t>
            </a:r>
            <a:r>
              <a:rPr lang="en-GB" sz="5100" i="1" dirty="0" smtClean="0">
                <a:solidFill>
                  <a:prstClr val="black"/>
                </a:solidFill>
              </a:rPr>
              <a:t>over-reliance on waivers or concessions</a:t>
            </a:r>
            <a:endParaRPr lang="en-GB" sz="5100" i="1" dirty="0">
              <a:solidFill>
                <a:prstClr val="black"/>
              </a:solidFill>
            </a:endParaRPr>
          </a:p>
          <a:p>
            <a:pPr lvl="0"/>
            <a:r>
              <a:rPr lang="en-GB" sz="5100" dirty="0" smtClean="0">
                <a:solidFill>
                  <a:prstClr val="black"/>
                </a:solidFill>
              </a:rPr>
              <a:t>SRA guidance does not always provide answers</a:t>
            </a:r>
          </a:p>
          <a:p>
            <a:pPr lvl="0"/>
            <a:r>
              <a:rPr lang="en-GB" sz="5100" dirty="0" smtClean="0">
                <a:solidFill>
                  <a:prstClr val="black"/>
                </a:solidFill>
              </a:rPr>
              <a:t>Regulatory landscape opaque </a:t>
            </a:r>
          </a:p>
          <a:p>
            <a:pPr lvl="0"/>
            <a:endParaRPr lang="en-GB" sz="5100" dirty="0">
              <a:solidFill>
                <a:prstClr val="black"/>
              </a:solidFill>
            </a:endParaRPr>
          </a:p>
          <a:p>
            <a:endParaRPr lang="en-GB" sz="5100" dirty="0" smtClean="0"/>
          </a:p>
          <a:p>
            <a:pPr marL="0" indent="0">
              <a:buNone/>
            </a:pPr>
            <a:r>
              <a:rPr lang="en-GB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30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Regulatory guidance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Available via </a:t>
            </a:r>
            <a:r>
              <a:rPr lang="en-GB" dirty="0" err="1" smtClean="0"/>
              <a:t>LawWorks</a:t>
            </a:r>
            <a:r>
              <a:rPr lang="en-GB" dirty="0" smtClean="0"/>
              <a:t>’ website at: </a:t>
            </a:r>
            <a:r>
              <a:rPr lang="en-GB" b="1" i="1" u="sng" dirty="0">
                <a:solidFill>
                  <a:schemeClr val="accent1"/>
                </a:solidFill>
              </a:rPr>
              <a:t> </a:t>
            </a:r>
            <a:r>
              <a:rPr lang="en-GB" b="1" i="1" u="sng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GB" b="1" i="1" u="sng" dirty="0" smtClean="0">
                <a:solidFill>
                  <a:schemeClr val="accent1"/>
                </a:solidFill>
                <a:hlinkClick r:id="rId2"/>
              </a:rPr>
              <a:t>www.lawworks.org.uk/solicitors-and-volunteers/resources/lawworks-practice-guidance-house-solicitors-and-pro-bono</a:t>
            </a:r>
            <a:r>
              <a:rPr lang="en-GB" b="1" i="1" u="sng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dirty="0" smtClean="0"/>
              <a:t>Focused on in-house solicitors</a:t>
            </a:r>
          </a:p>
          <a:p>
            <a:r>
              <a:rPr lang="en-GB" dirty="0" smtClean="0"/>
              <a:t>Covers the statutory rules, case law and the SRA rules of practice (i.e. the Handbook)</a:t>
            </a:r>
          </a:p>
          <a:p>
            <a:r>
              <a:rPr lang="en-GB" dirty="0" smtClean="0"/>
              <a:t>Covers the 3 main ways to volunteer: </a:t>
            </a:r>
            <a:r>
              <a:rPr lang="en-GB" i="1" dirty="0" err="1" smtClean="0"/>
              <a:t>i</a:t>
            </a:r>
            <a:r>
              <a:rPr lang="en-GB" i="1" dirty="0" smtClean="0"/>
              <a:t>) </a:t>
            </a:r>
            <a:r>
              <a:rPr lang="en-GB" dirty="0" smtClean="0"/>
              <a:t>Not-for-Profits, </a:t>
            </a:r>
            <a:r>
              <a:rPr lang="en-GB" i="1" dirty="0" smtClean="0"/>
              <a:t>ii) </a:t>
            </a:r>
            <a:r>
              <a:rPr lang="en-GB" dirty="0" smtClean="0"/>
              <a:t>Secondary Specialisation and </a:t>
            </a:r>
            <a:r>
              <a:rPr lang="en-GB" i="1" dirty="0" smtClean="0"/>
              <a:t>iii)</a:t>
            </a:r>
            <a:r>
              <a:rPr lang="en-GB" dirty="0" smtClean="0"/>
              <a:t> clinics</a:t>
            </a:r>
          </a:p>
          <a:p>
            <a:r>
              <a:rPr lang="en-GB" dirty="0" smtClean="0"/>
              <a:t>Includes discussion of insurance and practising certificate requirements</a:t>
            </a:r>
          </a:p>
          <a:p>
            <a:r>
              <a:rPr lang="en-GB" dirty="0" smtClean="0"/>
              <a:t>Will be updated to include developments, including the SRA’s new set of practice rules 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96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1) Headline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Few restrictions on what in-house solicitors are permitted to do in practice</a:t>
            </a:r>
          </a:p>
          <a:p>
            <a:r>
              <a:rPr lang="en-GB" dirty="0" smtClean="0"/>
              <a:t>In-house solicitors may (subject to certain restrictions):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	p</a:t>
            </a:r>
            <a:r>
              <a:rPr lang="en-GB" dirty="0" smtClean="0"/>
              <a:t>rovide legal services to </a:t>
            </a:r>
            <a:r>
              <a:rPr lang="en-GB" b="1" dirty="0" smtClean="0"/>
              <a:t>charities/not-for-profits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 provide legal services to the </a:t>
            </a:r>
            <a:r>
              <a:rPr lang="en-GB" b="1" dirty="0" smtClean="0"/>
              <a:t>public</a:t>
            </a:r>
            <a:r>
              <a:rPr lang="en-GB" dirty="0" smtClean="0"/>
              <a:t> via external or internal clinics or through secondary specialisation programmes 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7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2) Headline points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In-house solicitors may: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provide </a:t>
            </a:r>
            <a:r>
              <a:rPr lang="en-GB" dirty="0"/>
              <a:t>legal advice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undertake litigation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undertake advocacy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22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With a few exceptions, legal advice is a ‘non-reserved’ activity (Legal Services Act 2007)</a:t>
            </a:r>
          </a:p>
          <a:p>
            <a:r>
              <a:rPr lang="en-GB" dirty="0" smtClean="0"/>
              <a:t>Legal advice may be provided via </a:t>
            </a:r>
            <a:r>
              <a:rPr lang="en-GB" dirty="0" err="1" smtClean="0"/>
              <a:t>NfPs</a:t>
            </a:r>
            <a:r>
              <a:rPr lang="en-GB" dirty="0" smtClean="0"/>
              <a:t>, Secondary Specialisation programmes and clinics</a:t>
            </a:r>
          </a:p>
          <a:p>
            <a:r>
              <a:rPr lang="en-GB" dirty="0" smtClean="0"/>
              <a:t>Restrictions around certain areas, such as immigration law, consumer debt/credit and the preparation of property documents (i.e. ‘reserved instrument activities’)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possibility </a:t>
            </a:r>
            <a:r>
              <a:rPr lang="en-US" dirty="0"/>
              <a:t>of partnering with </a:t>
            </a:r>
            <a:r>
              <a:rPr lang="en-US" dirty="0" err="1"/>
              <a:t>authorised</a:t>
            </a:r>
            <a:r>
              <a:rPr lang="en-US" dirty="0"/>
              <a:t> firms / </a:t>
            </a:r>
            <a:r>
              <a:rPr lang="en-US" dirty="0" err="1"/>
              <a:t>NfPs</a:t>
            </a:r>
            <a:r>
              <a:rPr lang="en-US" dirty="0"/>
              <a:t> (e.g. Citizens Advice re debt/credit)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Watch this space </a:t>
            </a:r>
            <a:r>
              <a:rPr lang="en-US" dirty="0"/>
              <a:t>- ‘reserved instrument </a:t>
            </a:r>
            <a:r>
              <a:rPr lang="en-US" dirty="0" smtClean="0"/>
              <a:t>activities’..?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462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Litigation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All litigation work may be undertaken in courts and tribunals (excluding immigration work, etc.) </a:t>
            </a:r>
            <a:r>
              <a:rPr lang="en-GB" b="1" i="1" u="sng" dirty="0" smtClean="0"/>
              <a:t>prior</a:t>
            </a:r>
            <a:r>
              <a:rPr lang="en-GB" dirty="0" smtClean="0"/>
              <a:t> to issue, including LBA, Claim Form/</a:t>
            </a:r>
            <a:r>
              <a:rPr lang="en-GB" dirty="0" err="1" smtClean="0"/>
              <a:t>PoCs</a:t>
            </a:r>
            <a:endParaRPr lang="en-GB" dirty="0" smtClean="0"/>
          </a:p>
          <a:p>
            <a:r>
              <a:rPr lang="en-GB" dirty="0" smtClean="0"/>
              <a:t>All litigation work, </a:t>
            </a:r>
            <a:r>
              <a:rPr lang="en-GB" i="1" dirty="0" smtClean="0"/>
              <a:t>including after issue</a:t>
            </a:r>
            <a:r>
              <a:rPr lang="en-GB" dirty="0" smtClean="0"/>
              <a:t>, can be undertaken in relation to proceedings in the ET, EAT and the First-tier Tribunal (Social Entitlement Chamber), e.g. welfare benefits appeals  </a:t>
            </a:r>
          </a:p>
          <a:p>
            <a:r>
              <a:rPr lang="en-US" dirty="0" smtClean="0"/>
              <a:t>A </a:t>
            </a:r>
            <a:r>
              <a:rPr lang="en-US" dirty="0"/>
              <a:t>great deal of litigation work </a:t>
            </a:r>
            <a:r>
              <a:rPr lang="en-US" dirty="0" smtClean="0"/>
              <a:t>(e.g. correspondence, advisory and ADR) may be undertaken in other courts/tribunals </a:t>
            </a:r>
            <a:r>
              <a:rPr lang="en-US" i="1" dirty="0" smtClean="0"/>
              <a:t>after issue</a:t>
            </a:r>
            <a:r>
              <a:rPr lang="en-US" dirty="0" smtClean="0"/>
              <a:t> </a:t>
            </a:r>
            <a:r>
              <a:rPr lang="en-US" dirty="0"/>
              <a:t>(see </a:t>
            </a:r>
            <a:r>
              <a:rPr lang="en-US" dirty="0" err="1"/>
              <a:t>LawWorks</a:t>
            </a:r>
            <a:r>
              <a:rPr lang="en-US" dirty="0"/>
              <a:t>’ guidance at paras 36-46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Watch this space… </a:t>
            </a:r>
            <a:r>
              <a:rPr lang="en-US" dirty="0" smtClean="0"/>
              <a:t>LSA, </a:t>
            </a:r>
            <a:r>
              <a:rPr lang="en-US" dirty="0" err="1" smtClean="0"/>
              <a:t>Sch</a:t>
            </a:r>
            <a:r>
              <a:rPr lang="en-US" dirty="0" smtClean="0"/>
              <a:t> 3 litigation exemption from authorization requirement …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4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Advocacy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Advocacy may be undertaken in the ET, EAT and First-tier Tribunal (Social Entitlement Chamber)</a:t>
            </a:r>
          </a:p>
          <a:p>
            <a:r>
              <a:rPr lang="en-GB" dirty="0" smtClean="0"/>
              <a:t>We do not currently recommend advocacy in ‘reserved’ courts and tribunals (</a:t>
            </a:r>
            <a:r>
              <a:rPr lang="en-GB" i="1" dirty="0" smtClean="0"/>
              <a:t>see LSA, </a:t>
            </a:r>
            <a:r>
              <a:rPr lang="en-GB" i="1" dirty="0" err="1" smtClean="0"/>
              <a:t>Sch</a:t>
            </a:r>
            <a:r>
              <a:rPr lang="en-GB" i="1" dirty="0" smtClean="0"/>
              <a:t> 2 and </a:t>
            </a:r>
            <a:r>
              <a:rPr lang="en-GB" i="1" dirty="0" err="1" smtClean="0"/>
              <a:t>LawWorks</a:t>
            </a:r>
            <a:r>
              <a:rPr lang="en-GB" i="1" dirty="0" smtClean="0"/>
              <a:t>’ guidance at paras 35-35, 80-83 and Appendix 1</a:t>
            </a:r>
            <a:r>
              <a:rPr lang="en-GB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i="1" dirty="0" smtClean="0"/>
              <a:t>Watch this space </a:t>
            </a:r>
            <a:r>
              <a:rPr lang="en-GB" dirty="0" smtClean="0"/>
              <a:t>… LSA, </a:t>
            </a:r>
            <a:r>
              <a:rPr lang="en-GB" dirty="0" err="1" smtClean="0"/>
              <a:t>Sch</a:t>
            </a:r>
            <a:r>
              <a:rPr lang="en-GB" dirty="0" smtClean="0"/>
              <a:t> 3 exemption..?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83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rules – September 2019?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SRA to implement new rules </a:t>
            </a:r>
          </a:p>
          <a:p>
            <a:r>
              <a:rPr lang="en-GB" dirty="0" smtClean="0"/>
              <a:t>PFR 4.10 dispensed with, removing one of the main barriers to relying upon exemptions in LSA, </a:t>
            </a:r>
            <a:r>
              <a:rPr lang="en-GB" dirty="0" err="1" smtClean="0"/>
              <a:t>Sch</a:t>
            </a:r>
            <a:r>
              <a:rPr lang="en-GB" dirty="0" smtClean="0"/>
              <a:t> 3</a:t>
            </a:r>
          </a:p>
          <a:p>
            <a:r>
              <a:rPr lang="en-GB" i="1" dirty="0" smtClean="0"/>
              <a:t>Watch this space </a:t>
            </a:r>
            <a:r>
              <a:rPr lang="en-GB" dirty="0" smtClean="0"/>
              <a:t>… better understanding of section 15 LSA / waiver or concession re undertaking ‘reserved’ work while volunteering </a:t>
            </a:r>
            <a:r>
              <a:rPr lang="en-GB" i="1" dirty="0" smtClean="0"/>
              <a:t>outside the course of employment </a:t>
            </a:r>
            <a:r>
              <a:rPr lang="en-GB" dirty="0" smtClean="0"/>
              <a:t>(e.g. through external clinics /secondary specialisation programmes)?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93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537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LawWorks In-House Pro Bono: Challenges and Opportunities</vt:lpstr>
      <vt:lpstr>Rules - overview</vt:lpstr>
      <vt:lpstr>Regulatory guidance </vt:lpstr>
      <vt:lpstr>1) Headline points</vt:lpstr>
      <vt:lpstr>2) Headline points </vt:lpstr>
      <vt:lpstr>Legal advice</vt:lpstr>
      <vt:lpstr>Litigation work</vt:lpstr>
      <vt:lpstr>Advocacy</vt:lpstr>
      <vt:lpstr>New rules – September 2019?</vt:lpstr>
      <vt:lpstr>The end…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</dc:creator>
  <cp:lastModifiedBy>James Sandbach</cp:lastModifiedBy>
  <cp:revision>246</cp:revision>
  <cp:lastPrinted>2018-11-15T12:56:19Z</cp:lastPrinted>
  <dcterms:created xsi:type="dcterms:W3CDTF">2016-11-22T10:31:14Z</dcterms:created>
  <dcterms:modified xsi:type="dcterms:W3CDTF">2019-03-26T14:18:18Z</dcterms:modified>
</cp:coreProperties>
</file>